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69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66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4601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317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170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381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82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6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8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4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9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20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38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74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45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03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4B517C5-2119-42CC-95C6-1A7B361D64B7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42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Теорія</a:t>
            </a:r>
            <a:r>
              <a:rPr lang="ru-RU" dirty="0"/>
              <a:t> та практика  </a:t>
            </a:r>
            <a:r>
              <a:rPr lang="ru-RU" dirty="0" err="1"/>
              <a:t>лексикографії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Старший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endParaRPr lang="ru-RU" dirty="0" smtClean="0"/>
          </a:p>
          <a:p>
            <a:r>
              <a:rPr lang="uk-UA" dirty="0" smtClean="0"/>
              <a:t>німецької та романської </a:t>
            </a:r>
            <a:r>
              <a:rPr lang="uk-UA" dirty="0" err="1" smtClean="0"/>
              <a:t>філологі</a:t>
            </a:r>
            <a:r>
              <a:rPr lang="ru-RU" dirty="0" smtClean="0"/>
              <a:t>ї</a:t>
            </a:r>
          </a:p>
          <a:p>
            <a:r>
              <a:rPr lang="uk-UA" dirty="0" smtClean="0"/>
              <a:t>Кандидат філологічних наук</a:t>
            </a:r>
          </a:p>
          <a:p>
            <a:r>
              <a:rPr lang="uk-UA" dirty="0" smtClean="0"/>
              <a:t>Єрмоленко Інеса Ігорівна</a:t>
            </a:r>
          </a:p>
        </p:txBody>
      </p:sp>
    </p:spTree>
    <p:extLst>
      <p:ext uri="{BB962C8B-B14F-4D97-AF65-F5344CB8AC3E}">
        <p14:creationId xmlns:p14="http://schemas.microsoft.com/office/powerpoint/2010/main" val="69010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08" y="436540"/>
            <a:ext cx="8534400" cy="1507067"/>
          </a:xfrm>
        </p:spPr>
        <p:txBody>
          <a:bodyPr/>
          <a:lstStyle/>
          <a:p>
            <a:r>
              <a:rPr lang="uk-UA" dirty="0" smtClean="0"/>
              <a:t>Мета та завдання навчальної </a:t>
            </a:r>
            <a:r>
              <a:rPr lang="uk-UA" dirty="0" err="1" smtClean="0"/>
              <a:t>лисципліни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997" y="1748655"/>
            <a:ext cx="11376724" cy="4626864"/>
          </a:xfrm>
        </p:spPr>
        <p:txBody>
          <a:bodyPr>
            <a:normAutofit/>
          </a:bodyPr>
          <a:lstStyle/>
          <a:p>
            <a:r>
              <a:rPr lang="uk-UA" dirty="0" smtClean="0"/>
              <a:t>Ознайомитися з </a:t>
            </a:r>
            <a:r>
              <a:rPr lang="uk-UA" dirty="0"/>
              <a:t>сучасним станом словникової </a:t>
            </a:r>
            <a:r>
              <a:rPr lang="uk-UA" dirty="0" smtClean="0"/>
              <a:t>науки та </a:t>
            </a:r>
            <a:r>
              <a:rPr lang="uk-UA" dirty="0"/>
              <a:t>практикою укладання словників різних </a:t>
            </a:r>
            <a:r>
              <a:rPr lang="uk-UA" dirty="0" smtClean="0"/>
              <a:t>типів; </a:t>
            </a:r>
          </a:p>
          <a:p>
            <a:r>
              <a:rPr lang="uk-UA" dirty="0" smtClean="0"/>
              <a:t>Засвоїти основні поняття лексикографії, </a:t>
            </a:r>
            <a:r>
              <a:rPr lang="uk-UA" dirty="0"/>
              <a:t>загальну </a:t>
            </a:r>
            <a:r>
              <a:rPr lang="uk-UA" dirty="0" smtClean="0"/>
              <a:t>типологію словників</a:t>
            </a:r>
            <a:r>
              <a:rPr lang="uk-UA" dirty="0"/>
              <a:t>, історію розвитку словникової справи, основні методи </a:t>
            </a:r>
            <a:r>
              <a:rPr lang="uk-UA" dirty="0" smtClean="0"/>
              <a:t>розробки структури </a:t>
            </a:r>
            <a:r>
              <a:rPr lang="uk-UA" dirty="0"/>
              <a:t>словникової статті у словниках різних типів та основні </a:t>
            </a:r>
            <a:r>
              <a:rPr lang="uk-UA" dirty="0" smtClean="0"/>
              <a:t>прийоми лексикографічного </a:t>
            </a:r>
            <a:r>
              <a:rPr lang="uk-UA" dirty="0"/>
              <a:t>аналізу, а також формування базових знань </a:t>
            </a:r>
            <a:r>
              <a:rPr lang="uk-UA" dirty="0" smtClean="0"/>
              <a:t>про функціональні </a:t>
            </a:r>
            <a:r>
              <a:rPr lang="uk-UA" dirty="0"/>
              <a:t>та структурні особливості термінології; </a:t>
            </a:r>
            <a:endParaRPr lang="uk-UA" dirty="0" smtClean="0"/>
          </a:p>
          <a:p>
            <a:r>
              <a:rPr lang="uk-UA" dirty="0" smtClean="0"/>
              <a:t>познайомитися зі </a:t>
            </a:r>
            <a:r>
              <a:rPr lang="uk-UA" dirty="0"/>
              <a:t>спеціальними методами та прийомами аналізу </a:t>
            </a:r>
            <a:r>
              <a:rPr lang="uk-UA" dirty="0" smtClean="0"/>
              <a:t>термінологічної фахових </a:t>
            </a:r>
            <a:r>
              <a:rPr lang="uk-UA" dirty="0"/>
              <a:t>словників.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39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34" y="542162"/>
            <a:ext cx="8534400" cy="1507067"/>
          </a:xfrm>
        </p:spPr>
        <p:txBody>
          <a:bodyPr/>
          <a:lstStyle/>
          <a:p>
            <a:r>
              <a:rPr lang="uk-UA" dirty="0" smtClean="0"/>
              <a:t>Тематика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0154" y="1901953"/>
            <a:ext cx="9205677" cy="4675784"/>
          </a:xfrm>
        </p:spPr>
        <p:txBody>
          <a:bodyPr/>
          <a:lstStyle/>
          <a:p>
            <a:r>
              <a:rPr lang="ru-RU" dirty="0" err="1"/>
              <a:t>Лексикографія</a:t>
            </a:r>
            <a:r>
              <a:rPr lang="ru-RU" dirty="0"/>
              <a:t> як наука і практика. </a:t>
            </a:r>
            <a:endParaRPr lang="ru-RU" dirty="0" smtClean="0"/>
          </a:p>
          <a:p>
            <a:r>
              <a:rPr lang="ru-RU" dirty="0" err="1"/>
              <a:t>Типологія</a:t>
            </a:r>
            <a:r>
              <a:rPr lang="ru-RU" dirty="0"/>
              <a:t> </a:t>
            </a:r>
            <a:r>
              <a:rPr lang="ru-RU" dirty="0" err="1" smtClean="0"/>
              <a:t>словників</a:t>
            </a:r>
            <a:endParaRPr lang="ru-RU" dirty="0" smtClean="0"/>
          </a:p>
          <a:p>
            <a:r>
              <a:rPr lang="ru-RU" dirty="0"/>
              <a:t>Структура словника та </a:t>
            </a:r>
            <a:r>
              <a:rPr lang="ru-RU" dirty="0" err="1"/>
              <a:t>словникової</a:t>
            </a:r>
            <a:r>
              <a:rPr lang="ru-RU" dirty="0"/>
              <a:t> </a:t>
            </a:r>
            <a:r>
              <a:rPr lang="ru-RU" dirty="0" err="1" smtClean="0"/>
              <a:t>статті</a:t>
            </a:r>
            <a:endParaRPr lang="ru-RU" dirty="0"/>
          </a:p>
          <a:p>
            <a:r>
              <a:rPr lang="ru-RU" dirty="0" err="1"/>
              <a:t>Електронні</a:t>
            </a:r>
            <a:r>
              <a:rPr lang="ru-RU" dirty="0"/>
              <a:t> та </a:t>
            </a:r>
            <a:r>
              <a:rPr lang="ru-RU" dirty="0" err="1"/>
              <a:t>мультимедійні</a:t>
            </a:r>
            <a:r>
              <a:rPr lang="ru-RU" dirty="0"/>
              <a:t> </a:t>
            </a:r>
            <a:r>
              <a:rPr lang="ru-RU" dirty="0" err="1"/>
              <a:t>лексикографічні</a:t>
            </a:r>
            <a:r>
              <a:rPr lang="ru-RU" dirty="0"/>
              <a:t> </a:t>
            </a:r>
            <a:r>
              <a:rPr lang="ru-RU" dirty="0" err="1" smtClean="0"/>
              <a:t>реєстри</a:t>
            </a:r>
            <a:endParaRPr lang="ru-RU" dirty="0" smtClean="0"/>
          </a:p>
          <a:p>
            <a:r>
              <a:rPr lang="uk-UA" dirty="0" smtClean="0"/>
              <a:t>Становлення французької лексикографії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239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45459"/>
            <a:ext cx="8534400" cy="1507067"/>
          </a:xfrm>
        </p:spPr>
        <p:txBody>
          <a:bodyPr/>
          <a:lstStyle/>
          <a:p>
            <a:r>
              <a:rPr lang="uk-UA" dirty="0" smtClean="0"/>
              <a:t>Програмні результати навчання: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059" y="2269864"/>
            <a:ext cx="11127684" cy="4236521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Знання </a:t>
            </a:r>
            <a:r>
              <a:rPr lang="uk-UA" dirty="0" err="1"/>
              <a:t>мовних</a:t>
            </a:r>
            <a:r>
              <a:rPr lang="uk-UA" dirty="0"/>
              <a:t> норм, соціокультурної ситуації розвитку української та іноземних мов, що вивчаються, особливості використання </a:t>
            </a:r>
            <a:r>
              <a:rPr lang="uk-UA" dirty="0" err="1"/>
              <a:t>мовних</a:t>
            </a:r>
            <a:r>
              <a:rPr lang="uk-UA" dirty="0"/>
              <a:t> одиниць у певному контексті, </a:t>
            </a:r>
            <a:r>
              <a:rPr lang="uk-UA" dirty="0" err="1"/>
              <a:t>мовний</a:t>
            </a:r>
            <a:r>
              <a:rPr lang="uk-UA" dirty="0"/>
              <a:t> дискурс художньої літератури й сучасності</a:t>
            </a:r>
            <a:endParaRPr lang="ru-RU" dirty="0"/>
          </a:p>
          <a:p>
            <a:r>
              <a:rPr lang="uk-UA" dirty="0"/>
              <a:t>Здатність використовувати знання й уміння з теоретичної граматики, теоретичної фонетики, лексикології, стилістики для іншомовного комунікативного спілкування французькою мовою</a:t>
            </a:r>
            <a:endParaRPr lang="ru-RU" dirty="0"/>
          </a:p>
          <a:p>
            <a:r>
              <a:rPr lang="uk-UA" dirty="0"/>
              <a:t>Володіння комунікативною мовленнєвою компетентністю з української та іноземних мов (лінгвістичний, соціокультурний, прагматичний компоненти відповідно до загальноєвропейських рекомендацій із </a:t>
            </a:r>
            <a:r>
              <a:rPr lang="uk-UA" dirty="0" err="1"/>
              <a:t>мовної</a:t>
            </a:r>
            <a:r>
              <a:rPr lang="uk-UA" dirty="0"/>
              <a:t> освіти), здатність удосконалювати й підвищувати власний </a:t>
            </a:r>
            <a:r>
              <a:rPr lang="uk-UA" dirty="0" err="1"/>
              <a:t>компетентнісний</a:t>
            </a:r>
            <a:r>
              <a:rPr lang="uk-UA" dirty="0"/>
              <a:t> рівень у вітчизняному та міжнародному контексті</a:t>
            </a:r>
            <a:endParaRPr lang="ru-RU" dirty="0"/>
          </a:p>
          <a:p>
            <a:r>
              <a:rPr lang="uk-UA" dirty="0"/>
              <a:t>Уміння працювати з теоретичними та науково-методичними джерелами (зокрема цифровими), видобувати, обробляти й систематизувати інформацію, використовувати її в освітньому процесі</a:t>
            </a:r>
            <a:endParaRPr lang="ru-RU" dirty="0"/>
          </a:p>
          <a:p>
            <a:r>
              <a:rPr lang="uk-UA" dirty="0"/>
              <a:t>Здатність учитися впродовж життя і вдосконалювати з високим рівнем автономності набуту під час навчання  кваліфікацію</a:t>
            </a:r>
            <a:endParaRPr lang="ru-RU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54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Форма підсумкового контролю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Диференційовавний</a:t>
            </a:r>
            <a:r>
              <a:rPr lang="uk-UA" dirty="0" smtClean="0"/>
              <a:t> залік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78507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236</TotalTime>
  <Words>245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Сектор</vt:lpstr>
      <vt:lpstr>Теорія та практика  лексикографії</vt:lpstr>
      <vt:lpstr>Мета та завдання навчальної лисципліни</vt:lpstr>
      <vt:lpstr>Тематика курсу</vt:lpstr>
      <vt:lpstr>Програмні результати навчання: </vt:lpstr>
      <vt:lpstr>Форма підсумкового контролю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Теоретична фонетика французької мови</dc:title>
  <dc:creator>Пользователь</dc:creator>
  <cp:lastModifiedBy>Пользователь</cp:lastModifiedBy>
  <cp:revision>13</cp:revision>
  <dcterms:created xsi:type="dcterms:W3CDTF">2020-06-01T07:41:41Z</dcterms:created>
  <dcterms:modified xsi:type="dcterms:W3CDTF">2020-08-13T14:41:32Z</dcterms:modified>
</cp:coreProperties>
</file>